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Inter SemiBold"/>
      <p:regular r:id="rId23"/>
      <p:bold r:id="rId24"/>
      <p:italic r:id="rId25"/>
      <p:boldItalic r:id="rId26"/>
    </p:embeddedFont>
    <p:embeddedFont>
      <p:font typeface="Inter Light"/>
      <p:regular r:id="rId27"/>
      <p:bold r:id="rId28"/>
      <p:italic r:id="rId29"/>
      <p:boldItalic r:id="rId30"/>
    </p:embeddedFont>
    <p:embeddedFont>
      <p:font typeface="Inter"/>
      <p:regular r:id="rId31"/>
      <p:bold r:id="rId32"/>
      <p:italic r:id="rId33"/>
      <p:boldItalic r:id="rId34"/>
    </p:embeddedFont>
    <p:embeddedFont>
      <p:font typeface="Inter ExtraBold"/>
      <p:bold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InterSemiBold-bold.fntdata"/><Relationship Id="rId23" Type="http://schemas.openxmlformats.org/officeDocument/2006/relationships/font" Target="fonts/Inter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SemiBold-boldItalic.fntdata"/><Relationship Id="rId25" Type="http://schemas.openxmlformats.org/officeDocument/2006/relationships/font" Target="fonts/InterSemiBold-italic.fntdata"/><Relationship Id="rId28" Type="http://schemas.openxmlformats.org/officeDocument/2006/relationships/font" Target="fonts/InterLight-bold.fntdata"/><Relationship Id="rId27" Type="http://schemas.openxmlformats.org/officeDocument/2006/relationships/font" Target="fonts/InterLigh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nterLigh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-regular.fntdata"/><Relationship Id="rId30" Type="http://schemas.openxmlformats.org/officeDocument/2006/relationships/font" Target="fonts/InterLight-boldItalic.fntdata"/><Relationship Id="rId11" Type="http://schemas.openxmlformats.org/officeDocument/2006/relationships/slide" Target="slides/slide5.xml"/><Relationship Id="rId33" Type="http://schemas.openxmlformats.org/officeDocument/2006/relationships/font" Target="fonts/Inter-italic.fntdata"/><Relationship Id="rId10" Type="http://schemas.openxmlformats.org/officeDocument/2006/relationships/slide" Target="slides/slide4.xml"/><Relationship Id="rId32" Type="http://schemas.openxmlformats.org/officeDocument/2006/relationships/font" Target="fonts/Inter-bold.fntdata"/><Relationship Id="rId13" Type="http://schemas.openxmlformats.org/officeDocument/2006/relationships/slide" Target="slides/slide7.xml"/><Relationship Id="rId35" Type="http://schemas.openxmlformats.org/officeDocument/2006/relationships/font" Target="fonts/InterExtraBold-bold.fntdata"/><Relationship Id="rId12" Type="http://schemas.openxmlformats.org/officeDocument/2006/relationships/slide" Target="slides/slide6.xml"/><Relationship Id="rId34" Type="http://schemas.openxmlformats.org/officeDocument/2006/relationships/font" Target="fonts/Inter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InterExtraBold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3b1177b5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3b1177b5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42d682b32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42d682b32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43132de6d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43132de6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400c71fc25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400c71fc25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342d682b32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342d682b32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400c71fc25_0_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400c71fc25_0_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34016d422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34016d422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49221d75c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49221d75c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3b1177b54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3b1177b54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50654d709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50654d70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400c71fc2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400c71fc2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3b1177b54a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33b1177b54a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42d682b3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42d682b3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3b1177b54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3b1177b54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400c71fc25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400c71fc25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3b1177b54a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3b1177b54a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57" name="Google Shape;57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4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66" name="Google Shape;66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8" name="Google Shape;68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73" name="Google Shape;73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5" name="Google Shape;75;p16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77" name="Google Shape;77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4" name="Google Shape;84;p1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" name="Google Shape;89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8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3" name="Google Shape;93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4" name="Google Shape;94;p1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8" name="Google Shape;98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9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2" name="Google Shape;102;p19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3" name="Google Shape;103;p19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4" name="Google Shape;104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19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9" name="Google Shape;109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20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11" name="Google Shape;111;p20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13" name="Google Shape;113;p2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20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8" name="Google Shape;118;p21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9" name="Google Shape;119;p21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20" name="Google Shape;120;p21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21" name="Google Shape;121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1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2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44" name="Google Shape;144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3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47" name="Google Shape;147;p23"/>
          <p:cNvCxnSpPr>
            <a:endCxn id="148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2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2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p2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23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7" name="Google Shape;157;p2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58" name="Google Shape;158;p23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4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6" name="Google Shape;166;p2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71" name="Google Shape;171;p2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72" name="Google Shape;172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" name="Google Shape;174;p2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78" name="Google Shape;178;p26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79" name="Google Shape;179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26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26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26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3" name="Google Shape;183;p26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6" name="Google Shape;186;p2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p2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7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92" name="Google Shape;192;p27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3" name="Google Shape;193;p27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5" name="Google Shape;195;p27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7" name="Google Shape;197;p27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8" name="Google Shape;198;p27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9" name="Google Shape;199;p27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1" name="Google Shape;201;p27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3" name="Google Shape;203;p27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4" name="Google Shape;204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9" name="Google Shape;209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8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12" name="Google Shape;212;p2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3" name="Google Shape;213;p28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217" name="Google Shape;217;p29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0" name="Google Shape;220;p30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1" name="Google Shape;221;p30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2" name="Google Shape;222;p30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3" name="Google Shape;223;p30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4" name="Google Shape;224;p30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225" name="Google Shape;225;p3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30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27" name="Google Shape;227;p30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8" name="Google Shape;228;p30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0" name="Google Shape;230;p30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1" name="Google Shape;231;p30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2" name="Google Shape;232;p30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3" name="Google Shape;233;p30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4" name="Google Shape;234;p30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5" name="Google Shape;235;p3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6" name="Google Shape;236;p3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0" name="Google Shape;240;p31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1" name="Google Shape;241;p31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2" name="Google Shape;242;p31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3" name="Google Shape;243;p31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4" name="Google Shape;244;p31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5" name="Google Shape;245;p31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6" name="Google Shape;246;p31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7" name="Google Shape;247;p31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8" name="Google Shape;248;p31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9" name="Google Shape;249;p31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0" name="Google Shape;250;p31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1" name="Google Shape;251;p31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2" name="Google Shape;252;p31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3" name="Google Shape;253;p31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4" name="Google Shape;254;p3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55" name="Google Shape;255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3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7" name="Google Shape;257;p3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0" name="Google Shape;26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1" name="Google Shape;26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4" name="Google Shape;26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7" name="Google Shape;26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8" name="Google Shape;26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1" name="Google Shape;271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6" name="Google Shape;27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9" name="Google Shape;279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3" name="Google Shape;28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7" name="Google Shape;287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8" name="Google Shape;288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92" name="Google Shape;29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5" name="Google Shape;295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6" name="Google Shape;29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1" name="Google Shape;30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4" name="Google Shape;304;p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5" name="Google Shape;305;p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6" name="Google Shape;306;p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1" name="Google Shape;311;p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" name="Google Shape;315;p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6" name="Google Shape;316;p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7" name="Google Shape;317;p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8" name="Google Shape;318;p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9" name="Google Shape;319;p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" name="Google Shape;323;p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4" name="Google Shape;324;p4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6" name="Google Shape;326;p4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4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8" name="Google Shape;328;p4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2" name="Google Shape;332;p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3" name="Google Shape;333;p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4" name="Google Shape;334;p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6" name="Google Shape;336;p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7" name="Google Shape;337;p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9" name="Google Shape;339;p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2" name="Google Shape;34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6" name="Google Shape;346;p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9" name="Google Shape;34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0" name="Google Shape;35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51" name="Google Shape;351;p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2" name="Google Shape;352;p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5" name="Google Shape;355;p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8" name="Google Shape;358;p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p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0" name="Google Shape;36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62" name="Google Shape;362;p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3" name="Google Shape;363;p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4" name="Google Shape;364;p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77" name="Google Shape;377;p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3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9" Type="http://schemas.openxmlformats.org/officeDocument/2006/relationships/image" Target="../media/image12.png"/><Relationship Id="rId5" Type="http://schemas.openxmlformats.org/officeDocument/2006/relationships/image" Target="../media/image4.png"/><Relationship Id="rId6" Type="http://schemas.openxmlformats.org/officeDocument/2006/relationships/image" Target="../media/image10.png"/><Relationship Id="rId7" Type="http://schemas.openxmlformats.org/officeDocument/2006/relationships/image" Target="../media/image5.png"/><Relationship Id="rId8" Type="http://schemas.openxmlformats.org/officeDocument/2006/relationships/image" Target="../media/image8.png"/><Relationship Id="rId11" Type="http://schemas.openxmlformats.org/officeDocument/2006/relationships/image" Target="../media/image15.png"/><Relationship Id="rId10" Type="http://schemas.openxmlformats.org/officeDocument/2006/relationships/image" Target="../media/image6.png"/><Relationship Id="rId12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Relationship Id="rId4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3"/>
          <p:cNvSpPr txBox="1"/>
          <p:nvPr>
            <p:ph type="title"/>
          </p:nvPr>
        </p:nvSpPr>
        <p:spPr>
          <a:xfrm>
            <a:off x="420875" y="2101048"/>
            <a:ext cx="43248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Pitch Deck</a:t>
            </a:r>
            <a:endParaRPr/>
          </a:p>
        </p:txBody>
      </p:sp>
      <p:sp>
        <p:nvSpPr>
          <p:cNvPr id="385" name="Google Shape;385;p53"/>
          <p:cNvSpPr txBox="1"/>
          <p:nvPr>
            <p:ph idx="2" type="title"/>
          </p:nvPr>
        </p:nvSpPr>
        <p:spPr>
          <a:xfrm>
            <a:off x="420875" y="3318679"/>
            <a:ext cx="4036500" cy="6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ThindTech Pvt. Ltd.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&amp; ML Solutions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bstract image of blue ribbons on a black background." id="386" name="Google Shape;386;p5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2943" r="32255" t="0"/>
          <a:stretch/>
        </p:blipFill>
        <p:spPr>
          <a:xfrm>
            <a:off x="5039775" y="196800"/>
            <a:ext cx="3905400" cy="4749900"/>
          </a:xfrm>
          <a:prstGeom prst="roundRect">
            <a:avLst>
              <a:gd fmla="val 16667" name="adj"/>
            </a:avLst>
          </a:prstGeom>
        </p:spPr>
      </p:pic>
      <p:sp>
        <p:nvSpPr>
          <p:cNvPr id="387" name="Google Shape;387;p53"/>
          <p:cNvSpPr/>
          <p:nvPr/>
        </p:nvSpPr>
        <p:spPr>
          <a:xfrm>
            <a:off x="420875" y="507075"/>
            <a:ext cx="2386800" cy="6609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Angad Singh Thind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2"/>
          <p:cNvSpPr txBox="1"/>
          <p:nvPr>
            <p:ph type="title"/>
          </p:nvPr>
        </p:nvSpPr>
        <p:spPr>
          <a:xfrm>
            <a:off x="1307075" y="596800"/>
            <a:ext cx="7122600" cy="12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</a:t>
            </a:r>
            <a:r>
              <a:rPr lang="en"/>
              <a:t>OMPETITION &amp; BARRIER TO ENTRY</a:t>
            </a:r>
            <a:endParaRPr/>
          </a:p>
        </p:txBody>
      </p:sp>
      <p:sp>
        <p:nvSpPr>
          <p:cNvPr id="495" name="Google Shape;495;p62"/>
          <p:cNvSpPr txBox="1"/>
          <p:nvPr>
            <p:ph idx="7" type="body"/>
          </p:nvPr>
        </p:nvSpPr>
        <p:spPr>
          <a:xfrm>
            <a:off x="312150" y="1756825"/>
            <a:ext cx="4376700" cy="27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700"/>
              <a:t>There is a great amount of power struggle in between AI companies as their AI solutions are not optimised. As technology evolves more and more techniques are being used for optimisation.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700"/>
              <a:t>The current AI solutions are small scale as AI implementation always requires human intervention.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62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7" name="Google Shape;497;p62"/>
          <p:cNvSpPr txBox="1"/>
          <p:nvPr>
            <p:ph idx="7" type="body"/>
          </p:nvPr>
        </p:nvSpPr>
        <p:spPr>
          <a:xfrm>
            <a:off x="5058675" y="1756825"/>
            <a:ext cx="3493200" cy="21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700"/>
              <a:t>Competitors:-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700"/>
              <a:t>OpenAI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700"/>
              <a:t>Salesforce Einstein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700"/>
              <a:t>C3.ai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700"/>
              <a:t>Makovate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700"/>
              <a:t>H2O.ai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3"/>
          <p:cNvSpPr txBox="1"/>
          <p:nvPr>
            <p:ph idx="1" type="body"/>
          </p:nvPr>
        </p:nvSpPr>
        <p:spPr>
          <a:xfrm>
            <a:off x="420875" y="1570250"/>
            <a:ext cx="4119300" cy="28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 software application that can be used on mobile and computers which uses the system resources to automate inventory management.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It scans </a:t>
            </a:r>
            <a:r>
              <a:rPr lang="en"/>
              <a:t>barcode</a:t>
            </a:r>
            <a:r>
              <a:rPr lang="en"/>
              <a:t> as well as the object or the bill to add items to the inventory.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It automatically creates a shopping list.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It remembers the brands as well as the expiry date with a full customer review system.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It also </a:t>
            </a:r>
            <a:r>
              <a:rPr lang="en"/>
              <a:t>remember</a:t>
            </a:r>
            <a:r>
              <a:rPr lang="en"/>
              <a:t> from where each </a:t>
            </a:r>
            <a:r>
              <a:rPr lang="en"/>
              <a:t>item</a:t>
            </a:r>
            <a:r>
              <a:rPr lang="en"/>
              <a:t> has been bought.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You can upload your closet and use AR vision to check which clothes suit you and which do not.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You can keep track of medicines and where they are stored and </a:t>
            </a:r>
            <a:r>
              <a:rPr lang="en"/>
              <a:t>their expiry</a:t>
            </a:r>
            <a:r>
              <a:rPr lang="en"/>
              <a:t>.</a:t>
            </a:r>
            <a:endParaRPr/>
          </a:p>
        </p:txBody>
      </p:sp>
      <p:pic>
        <p:nvPicPr>
          <p:cNvPr descr="Person working on a laptop while holding a smartphone." id="503" name="Google Shape;503;p6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877" l="0" r="0" t="5877"/>
          <a:stretch/>
        </p:blipFill>
        <p:spPr>
          <a:xfrm>
            <a:off x="5039775" y="203250"/>
            <a:ext cx="3905400" cy="2298600"/>
          </a:xfrm>
          <a:prstGeom prst="roundRect">
            <a:avLst>
              <a:gd fmla="val 16667" name="adj"/>
            </a:avLst>
          </a:prstGeom>
        </p:spPr>
      </p:pic>
      <p:pic>
        <p:nvPicPr>
          <p:cNvPr descr="Office workers collaborating around a computer." id="504" name="Google Shape;504;p63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3531" l="0" r="0" t="3531"/>
          <a:stretch/>
        </p:blipFill>
        <p:spPr>
          <a:xfrm>
            <a:off x="5039775" y="2624675"/>
            <a:ext cx="3905400" cy="2298600"/>
          </a:xfrm>
          <a:prstGeom prst="roundRect">
            <a:avLst>
              <a:gd fmla="val 16667" name="adj"/>
            </a:avLst>
          </a:prstGeom>
        </p:spPr>
      </p:pic>
      <p:sp>
        <p:nvSpPr>
          <p:cNvPr id="505" name="Google Shape;505;p63"/>
          <p:cNvSpPr txBox="1"/>
          <p:nvPr>
            <p:ph type="title"/>
          </p:nvPr>
        </p:nvSpPr>
        <p:spPr>
          <a:xfrm>
            <a:off x="284900" y="596800"/>
            <a:ext cx="4556400" cy="7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Product/Service</a:t>
            </a:r>
            <a:endParaRPr/>
          </a:p>
        </p:txBody>
      </p:sp>
      <p:sp>
        <p:nvSpPr>
          <p:cNvPr id="506" name="Google Shape;506;p63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4"/>
          <p:cNvSpPr txBox="1"/>
          <p:nvPr>
            <p:ph type="title"/>
          </p:nvPr>
        </p:nvSpPr>
        <p:spPr>
          <a:xfrm>
            <a:off x="452575" y="5968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 Lineup</a:t>
            </a:r>
            <a:endParaRPr/>
          </a:p>
        </p:txBody>
      </p:sp>
      <p:sp>
        <p:nvSpPr>
          <p:cNvPr id="512" name="Google Shape;512;p64"/>
          <p:cNvSpPr txBox="1"/>
          <p:nvPr>
            <p:ph idx="4294967295" type="body"/>
          </p:nvPr>
        </p:nvSpPr>
        <p:spPr>
          <a:xfrm>
            <a:off x="284850" y="1857050"/>
            <a:ext cx="4186500" cy="21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software automates inventory management across mobile, desktop, and web platforms, using barcode/object scanning, AR for closet visualization, and expiry tracking. Key features include shopping list generation, brand/store memory, customer reviews, and medicine management. The architecture leverages cloud sync, AI/ML for recognition, and AR engines (ARKit/ARCore). Intellectual property includes patents for scanning/AR combos, trademarks, and proprietary AI models.</a:t>
            </a:r>
            <a:endParaRPr/>
          </a:p>
        </p:txBody>
      </p:sp>
      <p:cxnSp>
        <p:nvCxnSpPr>
          <p:cNvPr id="513" name="Google Shape;513;p64"/>
          <p:cNvCxnSpPr/>
          <p:nvPr/>
        </p:nvCxnSpPr>
        <p:spPr>
          <a:xfrm flipH="1" rot="10800000">
            <a:off x="5746913" y="2011550"/>
            <a:ext cx="1759500" cy="1031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4" name="Google Shape;514;p64"/>
          <p:cNvCxnSpPr/>
          <p:nvPr/>
        </p:nvCxnSpPr>
        <p:spPr>
          <a:xfrm rot="10800000">
            <a:off x="5745938" y="2034563"/>
            <a:ext cx="1760400" cy="1074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5" name="Google Shape;515;p64"/>
          <p:cNvCxnSpPr>
            <a:stCxn id="516" idx="0"/>
            <a:endCxn id="517" idx="2"/>
          </p:cNvCxnSpPr>
          <p:nvPr/>
        </p:nvCxnSpPr>
        <p:spPr>
          <a:xfrm rot="10800000">
            <a:off x="6626062" y="1510093"/>
            <a:ext cx="0" cy="2123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8" name="Google Shape;518;p64"/>
          <p:cNvSpPr/>
          <p:nvPr/>
        </p:nvSpPr>
        <p:spPr>
          <a:xfrm>
            <a:off x="5911450" y="1857050"/>
            <a:ext cx="1538400" cy="14295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Ventury</a:t>
            </a:r>
            <a:endParaRPr sz="20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19" name="Google Shape;519;p64"/>
          <p:cNvSpPr/>
          <p:nvPr/>
        </p:nvSpPr>
        <p:spPr>
          <a:xfrm>
            <a:off x="7449825" y="1336525"/>
            <a:ext cx="12843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Local Storage and Offline Functionality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0" name="Google Shape;520;p64"/>
          <p:cNvSpPr/>
          <p:nvPr/>
        </p:nvSpPr>
        <p:spPr>
          <a:xfrm>
            <a:off x="4850013" y="1336373"/>
            <a:ext cx="9525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Brand &amp; Expiry Management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17" name="Google Shape;517;p64"/>
          <p:cNvSpPr/>
          <p:nvPr/>
        </p:nvSpPr>
        <p:spPr>
          <a:xfrm>
            <a:off x="6149896" y="557393"/>
            <a:ext cx="9525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AR Closet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1" name="Google Shape;521;p64"/>
          <p:cNvSpPr/>
          <p:nvPr/>
        </p:nvSpPr>
        <p:spPr>
          <a:xfrm>
            <a:off x="4873838" y="2817882"/>
            <a:ext cx="9525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Smart Shopping List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2" name="Google Shape;522;p64"/>
          <p:cNvSpPr/>
          <p:nvPr/>
        </p:nvSpPr>
        <p:spPr>
          <a:xfrm>
            <a:off x="7464500" y="2817875"/>
            <a:ext cx="15384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Automatically generates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16" name="Google Shape;516;p64"/>
          <p:cNvSpPr/>
          <p:nvPr/>
        </p:nvSpPr>
        <p:spPr>
          <a:xfrm>
            <a:off x="6149812" y="3633493"/>
            <a:ext cx="9525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Medicine Tracking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3" name="Google Shape;523;p64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5"/>
          <p:cNvSpPr txBox="1"/>
          <p:nvPr>
            <p:ph idx="2" type="body"/>
          </p:nvPr>
        </p:nvSpPr>
        <p:spPr>
          <a:xfrm>
            <a:off x="667825" y="3480075"/>
            <a:ext cx="23400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advertise the discounts and offers on the products needed or products that a customer </a:t>
            </a:r>
            <a:r>
              <a:rPr lang="en"/>
              <a:t>busy regularly.</a:t>
            </a:r>
            <a:endParaRPr/>
          </a:p>
        </p:txBody>
      </p:sp>
      <p:sp>
        <p:nvSpPr>
          <p:cNvPr id="529" name="Google Shape;529;p65"/>
          <p:cNvSpPr txBox="1"/>
          <p:nvPr>
            <p:ph idx="4" type="body"/>
          </p:nvPr>
        </p:nvSpPr>
        <p:spPr>
          <a:xfrm>
            <a:off x="3814850" y="3550725"/>
            <a:ext cx="1917900" cy="9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We will charge sub</a:t>
            </a:r>
            <a:r>
              <a:rPr lang="en"/>
              <a:t>scription for the use of our services </a:t>
            </a:r>
            <a:endParaRPr/>
          </a:p>
        </p:txBody>
      </p:sp>
      <p:sp>
        <p:nvSpPr>
          <p:cNvPr id="530" name="Google Shape;530;p65"/>
          <p:cNvSpPr txBox="1"/>
          <p:nvPr>
            <p:ph idx="6" type="body"/>
          </p:nvPr>
        </p:nvSpPr>
        <p:spPr>
          <a:xfrm>
            <a:off x="6539775" y="3176500"/>
            <a:ext cx="22572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provide fully built integrated systems with our software to high-value company customers with big inventory management required</a:t>
            </a:r>
            <a:endParaRPr/>
          </a:p>
        </p:txBody>
      </p:sp>
      <p:sp>
        <p:nvSpPr>
          <p:cNvPr id="531" name="Google Shape;531;p65"/>
          <p:cNvSpPr txBox="1"/>
          <p:nvPr>
            <p:ph type="title"/>
          </p:nvPr>
        </p:nvSpPr>
        <p:spPr>
          <a:xfrm>
            <a:off x="450850" y="596800"/>
            <a:ext cx="6767700" cy="8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Model</a:t>
            </a:r>
            <a:endParaRPr/>
          </a:p>
        </p:txBody>
      </p:sp>
      <p:sp>
        <p:nvSpPr>
          <p:cNvPr id="532" name="Google Shape;532;p65"/>
          <p:cNvSpPr/>
          <p:nvPr/>
        </p:nvSpPr>
        <p:spPr>
          <a:xfrm>
            <a:off x="572350" y="1537600"/>
            <a:ext cx="2257200" cy="14136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Ad based</a:t>
            </a:r>
            <a:endParaRPr sz="2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33" name="Google Shape;533;p65"/>
          <p:cNvSpPr/>
          <p:nvPr/>
        </p:nvSpPr>
        <p:spPr>
          <a:xfrm>
            <a:off x="3814850" y="1457350"/>
            <a:ext cx="1917900" cy="16074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Subscription Model</a:t>
            </a:r>
            <a:endParaRPr sz="2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34" name="Google Shape;534;p65"/>
          <p:cNvSpPr/>
          <p:nvPr/>
        </p:nvSpPr>
        <p:spPr>
          <a:xfrm>
            <a:off x="6304425" y="1457350"/>
            <a:ext cx="2608800" cy="16074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Direct Sales</a:t>
            </a:r>
            <a:br>
              <a:rPr b="1" lang="en" sz="2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</a:br>
            <a:endParaRPr sz="2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6"/>
          <p:cNvSpPr txBox="1"/>
          <p:nvPr>
            <p:ph type="title"/>
          </p:nvPr>
        </p:nvSpPr>
        <p:spPr>
          <a:xfrm>
            <a:off x="452575" y="5968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Team</a:t>
            </a:r>
            <a:endParaRPr/>
          </a:p>
        </p:txBody>
      </p:sp>
      <p:sp>
        <p:nvSpPr>
          <p:cNvPr id="540" name="Google Shape;540;p66"/>
          <p:cNvSpPr txBox="1"/>
          <p:nvPr>
            <p:ph idx="4294967295" type="body"/>
          </p:nvPr>
        </p:nvSpPr>
        <p:spPr>
          <a:xfrm>
            <a:off x="452575" y="1994850"/>
            <a:ext cx="2966100" cy="17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Co-Founders &amp; Management</a:t>
            </a:r>
            <a:endParaRPr/>
          </a:p>
        </p:txBody>
      </p:sp>
      <p:cxnSp>
        <p:nvCxnSpPr>
          <p:cNvPr id="541" name="Google Shape;541;p66"/>
          <p:cNvCxnSpPr/>
          <p:nvPr/>
        </p:nvCxnSpPr>
        <p:spPr>
          <a:xfrm flipH="1" rot="10800000">
            <a:off x="5746913" y="2011550"/>
            <a:ext cx="1759500" cy="1031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2" name="Google Shape;542;p66"/>
          <p:cNvCxnSpPr/>
          <p:nvPr/>
        </p:nvCxnSpPr>
        <p:spPr>
          <a:xfrm rot="10800000">
            <a:off x="5745938" y="2034563"/>
            <a:ext cx="1760400" cy="1074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3" name="Google Shape;543;p66"/>
          <p:cNvCxnSpPr>
            <a:stCxn id="544" idx="0"/>
            <a:endCxn id="545" idx="2"/>
          </p:cNvCxnSpPr>
          <p:nvPr/>
        </p:nvCxnSpPr>
        <p:spPr>
          <a:xfrm rot="10800000">
            <a:off x="6535000" y="1510100"/>
            <a:ext cx="238200" cy="2123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6" name="Google Shape;546;p66"/>
          <p:cNvSpPr/>
          <p:nvPr/>
        </p:nvSpPr>
        <p:spPr>
          <a:xfrm>
            <a:off x="5911450" y="1857041"/>
            <a:ext cx="1428900" cy="14295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ThindTech</a:t>
            </a:r>
            <a:endParaRPr sz="20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7" name="Google Shape;547;p66"/>
          <p:cNvSpPr/>
          <p:nvPr/>
        </p:nvSpPr>
        <p:spPr>
          <a:xfrm>
            <a:off x="7449825" y="1336525"/>
            <a:ext cx="12468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Business</a:t>
            </a: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dealing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8" name="Google Shape;548;p66"/>
          <p:cNvSpPr/>
          <p:nvPr/>
        </p:nvSpPr>
        <p:spPr>
          <a:xfrm>
            <a:off x="4634576" y="1336375"/>
            <a:ext cx="11679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Ai &amp; ML expert</a:t>
            </a:r>
            <a:b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</a:b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(Myself)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5" name="Google Shape;545;p66"/>
          <p:cNvSpPr/>
          <p:nvPr/>
        </p:nvSpPr>
        <p:spPr>
          <a:xfrm>
            <a:off x="5911451" y="557300"/>
            <a:ext cx="12468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Software &amp; deployment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9" name="Google Shape;549;p66"/>
          <p:cNvSpPr/>
          <p:nvPr/>
        </p:nvSpPr>
        <p:spPr>
          <a:xfrm>
            <a:off x="4579550" y="2817875"/>
            <a:ext cx="1246800" cy="10746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Hardware Manufacturing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(Advisor)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50" name="Google Shape;550;p66"/>
          <p:cNvSpPr/>
          <p:nvPr/>
        </p:nvSpPr>
        <p:spPr>
          <a:xfrm>
            <a:off x="7464498" y="2817875"/>
            <a:ext cx="11679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Finance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4" name="Google Shape;544;p66"/>
          <p:cNvSpPr/>
          <p:nvPr/>
        </p:nvSpPr>
        <p:spPr>
          <a:xfrm>
            <a:off x="6149800" y="3633500"/>
            <a:ext cx="1246800" cy="952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Marketing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51" name="Google Shape;551;p66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7"/>
          <p:cNvSpPr txBox="1"/>
          <p:nvPr>
            <p:ph type="title"/>
          </p:nvPr>
        </p:nvSpPr>
        <p:spPr>
          <a:xfrm>
            <a:off x="452575" y="596800"/>
            <a:ext cx="33987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Financials</a:t>
            </a:r>
            <a:endParaRPr/>
          </a:p>
        </p:txBody>
      </p:sp>
      <p:sp>
        <p:nvSpPr>
          <p:cNvPr id="557" name="Google Shape;557;p67"/>
          <p:cNvSpPr txBox="1"/>
          <p:nvPr>
            <p:ph idx="1" type="body"/>
          </p:nvPr>
        </p:nvSpPr>
        <p:spPr>
          <a:xfrm>
            <a:off x="452575" y="1966775"/>
            <a:ext cx="3453600" cy="24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Pricing: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Subscription Model: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Rs.199/month for individual users, Rs. 299/month for small businesses, Rs. 499+/month for enterprise (Direct Sales).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 Revenue: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Assumed to be low initially, ramping up with user base growth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6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9" name="Google Shape;559;p67"/>
          <p:cNvSpPr txBox="1"/>
          <p:nvPr/>
        </p:nvSpPr>
        <p:spPr>
          <a:xfrm>
            <a:off x="4340975" y="2048700"/>
            <a:ext cx="4034400" cy="21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Expenditures</a:t>
            </a:r>
            <a:r>
              <a:rPr b="1" lang="en" sz="1300"/>
              <a:t>:</a:t>
            </a:r>
            <a:endParaRPr b="1" sz="1300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AWS cloud services: </a:t>
            </a:r>
            <a:r>
              <a:rPr lang="en" sz="1300"/>
              <a:t>$20/month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Other operation costs</a:t>
            </a:r>
            <a:endParaRPr sz="13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68"/>
          <p:cNvSpPr txBox="1"/>
          <p:nvPr/>
        </p:nvSpPr>
        <p:spPr>
          <a:xfrm>
            <a:off x="1755600" y="1359300"/>
            <a:ext cx="5632800" cy="24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Thank You</a:t>
            </a:r>
            <a:endParaRPr sz="8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3" name="Google Shape;393;p54"/>
          <p:cNvSpPr txBox="1"/>
          <p:nvPr>
            <p:ph type="title"/>
          </p:nvPr>
        </p:nvSpPr>
        <p:spPr>
          <a:xfrm>
            <a:off x="420875" y="918050"/>
            <a:ext cx="4324800" cy="10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Ventury</a:t>
            </a:r>
            <a:endParaRPr/>
          </a:p>
        </p:txBody>
      </p:sp>
      <p:sp>
        <p:nvSpPr>
          <p:cNvPr id="394" name="Google Shape;394;p54"/>
          <p:cNvSpPr txBox="1"/>
          <p:nvPr>
            <p:ph idx="2" type="title"/>
          </p:nvPr>
        </p:nvSpPr>
        <p:spPr>
          <a:xfrm>
            <a:off x="420875" y="2677100"/>
            <a:ext cx="4151100" cy="14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AI powered </a:t>
            </a:r>
            <a:r>
              <a:rPr lang="en"/>
              <a:t>Inventory</a:t>
            </a:r>
            <a:r>
              <a:rPr lang="en"/>
              <a:t> </a:t>
            </a:r>
            <a:r>
              <a:rPr lang="en"/>
              <a:t>management assistant.</a:t>
            </a:r>
            <a:endParaRPr/>
          </a:p>
        </p:txBody>
      </p:sp>
      <p:pic>
        <p:nvPicPr>
          <p:cNvPr descr="Logistics and Materiel Management courses prepare IAAFA students" id="395" name="Google Shape;39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8425" y="581763"/>
            <a:ext cx="5183951" cy="374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1" name="Google Shape;40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450" y="1573375"/>
            <a:ext cx="1247775" cy="230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27200" y="1363913"/>
            <a:ext cx="1371600" cy="11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89700" y="3136125"/>
            <a:ext cx="1646600" cy="117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5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00775" y="1363926"/>
            <a:ext cx="1646600" cy="272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5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93071" y="3136125"/>
            <a:ext cx="1547629" cy="11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5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65013" y="1242400"/>
            <a:ext cx="1304925" cy="87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5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495900" y="4597500"/>
            <a:ext cx="2475775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5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575150" y="1494125"/>
            <a:ext cx="1371600" cy="107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5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039975" y="3875575"/>
            <a:ext cx="2104025" cy="125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6" name="Google Shape;416;p56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Purpose</a:t>
            </a:r>
            <a:endParaRPr/>
          </a:p>
        </p:txBody>
      </p:sp>
      <p:sp>
        <p:nvSpPr>
          <p:cNvPr id="417" name="Google Shape;417;p56"/>
          <p:cNvSpPr txBox="1"/>
          <p:nvPr>
            <p:ph idx="1" type="body"/>
          </p:nvPr>
        </p:nvSpPr>
        <p:spPr>
          <a:xfrm>
            <a:off x="452575" y="1966775"/>
            <a:ext cx="8107500" cy="208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2200"/>
              <a:t>To enhance lifestyle and industry conditions using AI and software automation. </a:t>
            </a:r>
            <a:endParaRPr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418" name="Google Shape;418;p56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7"/>
          <p:cNvSpPr txBox="1"/>
          <p:nvPr>
            <p:ph type="title"/>
          </p:nvPr>
        </p:nvSpPr>
        <p:spPr>
          <a:xfrm>
            <a:off x="235475" y="400950"/>
            <a:ext cx="847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Mismanagement of goods &amp; services causing </a:t>
            </a:r>
            <a:r>
              <a:rPr lang="en"/>
              <a:t>financial</a:t>
            </a:r>
            <a:r>
              <a:rPr lang="en"/>
              <a:t> loss</a:t>
            </a:r>
            <a:endParaRPr/>
          </a:p>
        </p:txBody>
      </p:sp>
      <p:sp>
        <p:nvSpPr>
          <p:cNvPr id="424" name="Google Shape;424;p57"/>
          <p:cNvSpPr txBox="1"/>
          <p:nvPr>
            <p:ph idx="1" type="subTitle"/>
          </p:nvPr>
        </p:nvSpPr>
        <p:spPr>
          <a:xfrm>
            <a:off x="466075" y="2155650"/>
            <a:ext cx="227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Managing expiration</a:t>
            </a:r>
            <a:endParaRPr/>
          </a:p>
        </p:txBody>
      </p:sp>
      <p:sp>
        <p:nvSpPr>
          <p:cNvPr id="425" name="Google Shape;425;p57"/>
          <p:cNvSpPr txBox="1"/>
          <p:nvPr>
            <p:ph idx="2" type="body"/>
          </p:nvPr>
        </p:nvSpPr>
        <p:spPr>
          <a:xfrm>
            <a:off x="421500" y="2475213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People in households generally forget the </a:t>
            </a:r>
            <a:r>
              <a:rPr lang="en"/>
              <a:t>expiry</a:t>
            </a:r>
            <a:r>
              <a:rPr lang="en"/>
              <a:t> dates of their pantry goods  and waste supplies.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57"/>
          <p:cNvSpPr txBox="1"/>
          <p:nvPr>
            <p:ph idx="3" type="subTitle"/>
          </p:nvPr>
        </p:nvSpPr>
        <p:spPr>
          <a:xfrm>
            <a:off x="3043550" y="2145838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of item</a:t>
            </a:r>
            <a:endParaRPr/>
          </a:p>
        </p:txBody>
      </p:sp>
      <p:sp>
        <p:nvSpPr>
          <p:cNvPr id="427" name="Google Shape;427;p57"/>
          <p:cNvSpPr txBox="1"/>
          <p:nvPr>
            <p:ph idx="4" type="body"/>
          </p:nvPr>
        </p:nvSpPr>
        <p:spPr>
          <a:xfrm>
            <a:off x="3052450" y="2552125"/>
            <a:ext cx="2186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People often get confused when an item’s expiry date gets closer.</a:t>
            </a:r>
            <a:endParaRPr/>
          </a:p>
        </p:txBody>
      </p:sp>
      <p:sp>
        <p:nvSpPr>
          <p:cNvPr id="428" name="Google Shape;428;p57"/>
          <p:cNvSpPr txBox="1"/>
          <p:nvPr>
            <p:ph idx="5" type="subTitle"/>
          </p:nvPr>
        </p:nvSpPr>
        <p:spPr>
          <a:xfrm>
            <a:off x="5612150" y="2107425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Loss of </a:t>
            </a:r>
            <a:r>
              <a:rPr lang="en"/>
              <a:t>availability</a:t>
            </a:r>
            <a:endParaRPr/>
          </a:p>
        </p:txBody>
      </p:sp>
      <p:sp>
        <p:nvSpPr>
          <p:cNvPr id="429" name="Google Shape;429;p57"/>
          <p:cNvSpPr txBox="1"/>
          <p:nvPr>
            <p:ph idx="6" type="body"/>
          </p:nvPr>
        </p:nvSpPr>
        <p:spPr>
          <a:xfrm>
            <a:off x="5621050" y="2475288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People forget which brand </a:t>
            </a:r>
            <a:r>
              <a:rPr lang="en"/>
              <a:t>products</a:t>
            </a:r>
            <a:r>
              <a:rPr lang="en"/>
              <a:t> they bought and liked when they buy same product of different brands.</a:t>
            </a:r>
            <a:endParaRPr/>
          </a:p>
        </p:txBody>
      </p:sp>
      <p:sp>
        <p:nvSpPr>
          <p:cNvPr id="430" name="Google Shape;430;p5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31" name="Google Shape;431;p57"/>
          <p:cNvCxnSpPr/>
          <p:nvPr/>
        </p:nvCxnSpPr>
        <p:spPr>
          <a:xfrm>
            <a:off x="2830313" y="215564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2" name="Google Shape;432;p57"/>
          <p:cNvCxnSpPr/>
          <p:nvPr/>
        </p:nvCxnSpPr>
        <p:spPr>
          <a:xfrm>
            <a:off x="5407788" y="22166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57"/>
          <p:cNvCxnSpPr/>
          <p:nvPr/>
        </p:nvCxnSpPr>
        <p:spPr>
          <a:xfrm>
            <a:off x="2817713" y="35268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p57"/>
          <p:cNvCxnSpPr/>
          <p:nvPr/>
        </p:nvCxnSpPr>
        <p:spPr>
          <a:xfrm>
            <a:off x="5427950" y="3604668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5" name="Google Shape;435;p57"/>
          <p:cNvSpPr txBox="1"/>
          <p:nvPr>
            <p:ph idx="1" type="subTitle"/>
          </p:nvPr>
        </p:nvSpPr>
        <p:spPr>
          <a:xfrm>
            <a:off x="460650" y="33952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Timeloss</a:t>
            </a:r>
            <a:endParaRPr/>
          </a:p>
        </p:txBody>
      </p:sp>
      <p:sp>
        <p:nvSpPr>
          <p:cNvPr id="436" name="Google Shape;436;p57"/>
          <p:cNvSpPr txBox="1"/>
          <p:nvPr>
            <p:ph idx="2" type="body"/>
          </p:nvPr>
        </p:nvSpPr>
        <p:spPr>
          <a:xfrm>
            <a:off x="157650" y="3672550"/>
            <a:ext cx="26634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 one has time to </a:t>
            </a:r>
            <a:r>
              <a:rPr lang="en"/>
              <a:t>go</a:t>
            </a:r>
            <a:r>
              <a:rPr lang="en"/>
              <a:t> through details of each and every product they have in their </a:t>
            </a:r>
            <a:r>
              <a:rPr lang="en"/>
              <a:t>inventory</a:t>
            </a:r>
            <a:r>
              <a:rPr lang="en"/>
              <a:t> or search in database everyday.</a:t>
            </a:r>
            <a:endParaRPr/>
          </a:p>
        </p:txBody>
      </p:sp>
      <p:sp>
        <p:nvSpPr>
          <p:cNvPr id="437" name="Google Shape;437;p57"/>
          <p:cNvSpPr txBox="1"/>
          <p:nvPr>
            <p:ph idx="3" type="subTitle"/>
          </p:nvPr>
        </p:nvSpPr>
        <p:spPr>
          <a:xfrm>
            <a:off x="3049000" y="33952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 for things</a:t>
            </a:r>
            <a:endParaRPr/>
          </a:p>
        </p:txBody>
      </p:sp>
      <p:sp>
        <p:nvSpPr>
          <p:cNvPr id="438" name="Google Shape;438;p57"/>
          <p:cNvSpPr txBox="1"/>
          <p:nvPr>
            <p:ph idx="4" type="body"/>
          </p:nvPr>
        </p:nvSpPr>
        <p:spPr>
          <a:xfrm>
            <a:off x="3007850" y="3839900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Most people often don’t know which item to use and where or if it is good to keep or to dispose it off.</a:t>
            </a:r>
            <a:endParaRPr/>
          </a:p>
        </p:txBody>
      </p:sp>
      <p:sp>
        <p:nvSpPr>
          <p:cNvPr id="439" name="Google Shape;439;p57"/>
          <p:cNvSpPr txBox="1"/>
          <p:nvPr>
            <p:ph idx="5" type="subTitle"/>
          </p:nvPr>
        </p:nvSpPr>
        <p:spPr>
          <a:xfrm>
            <a:off x="5633900" y="33952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Specifications</a:t>
            </a:r>
            <a:endParaRPr/>
          </a:p>
        </p:txBody>
      </p:sp>
      <p:sp>
        <p:nvSpPr>
          <p:cNvPr id="440" name="Google Shape;440;p57"/>
          <p:cNvSpPr txBox="1"/>
          <p:nvPr>
            <p:ph idx="6" type="body"/>
          </p:nvPr>
        </p:nvSpPr>
        <p:spPr>
          <a:xfrm>
            <a:off x="5637075" y="3818203"/>
            <a:ext cx="2186700" cy="8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People like brand specialisation but forget it while going through daily activities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8"/>
          <p:cNvSpPr txBox="1"/>
          <p:nvPr>
            <p:ph type="title"/>
          </p:nvPr>
        </p:nvSpPr>
        <p:spPr>
          <a:xfrm>
            <a:off x="235475" y="400950"/>
            <a:ext cx="847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powered inventory </a:t>
            </a:r>
            <a:r>
              <a:rPr lang="en"/>
              <a:t>management</a:t>
            </a:r>
            <a:r>
              <a:rPr lang="en"/>
              <a:t> </a:t>
            </a:r>
            <a:r>
              <a:rPr lang="en"/>
              <a:t>assistant</a:t>
            </a:r>
            <a:r>
              <a:rPr lang="en"/>
              <a:t>.</a:t>
            </a:r>
            <a:endParaRPr/>
          </a:p>
        </p:txBody>
      </p:sp>
      <p:sp>
        <p:nvSpPr>
          <p:cNvPr id="446" name="Google Shape;446;p58"/>
          <p:cNvSpPr txBox="1"/>
          <p:nvPr>
            <p:ph idx="1" type="subTitle"/>
          </p:nvPr>
        </p:nvSpPr>
        <p:spPr>
          <a:xfrm>
            <a:off x="466075" y="2155650"/>
            <a:ext cx="227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Managing expiration</a:t>
            </a:r>
            <a:endParaRPr/>
          </a:p>
        </p:txBody>
      </p:sp>
      <p:sp>
        <p:nvSpPr>
          <p:cNvPr id="447" name="Google Shape;447;p58"/>
          <p:cNvSpPr txBox="1"/>
          <p:nvPr>
            <p:ph idx="2" type="body"/>
          </p:nvPr>
        </p:nvSpPr>
        <p:spPr>
          <a:xfrm>
            <a:off x="421500" y="2475213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Sends expiration notifications through various different channels.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58"/>
          <p:cNvSpPr txBox="1"/>
          <p:nvPr>
            <p:ph idx="3" type="subTitle"/>
          </p:nvPr>
        </p:nvSpPr>
        <p:spPr>
          <a:xfrm>
            <a:off x="3043550" y="2145838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of item</a:t>
            </a:r>
            <a:endParaRPr/>
          </a:p>
        </p:txBody>
      </p:sp>
      <p:sp>
        <p:nvSpPr>
          <p:cNvPr id="449" name="Google Shape;449;p58"/>
          <p:cNvSpPr txBox="1"/>
          <p:nvPr>
            <p:ph idx="4" type="body"/>
          </p:nvPr>
        </p:nvSpPr>
        <p:spPr>
          <a:xfrm>
            <a:off x="3025713" y="2396225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Suggest various ways the item can be used in household.</a:t>
            </a:r>
            <a:endParaRPr/>
          </a:p>
        </p:txBody>
      </p:sp>
      <p:sp>
        <p:nvSpPr>
          <p:cNvPr id="450" name="Google Shape;450;p58"/>
          <p:cNvSpPr txBox="1"/>
          <p:nvPr>
            <p:ph idx="5" type="subTitle"/>
          </p:nvPr>
        </p:nvSpPr>
        <p:spPr>
          <a:xfrm>
            <a:off x="5612150" y="2107425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Loss of availability</a:t>
            </a:r>
            <a:endParaRPr/>
          </a:p>
        </p:txBody>
      </p:sp>
      <p:sp>
        <p:nvSpPr>
          <p:cNvPr id="451" name="Google Shape;451;p58"/>
          <p:cNvSpPr txBox="1"/>
          <p:nvPr>
            <p:ph idx="6" type="body"/>
          </p:nvPr>
        </p:nvSpPr>
        <p:spPr>
          <a:xfrm>
            <a:off x="5576450" y="2362338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People can specify which brands they like and from where they buy to get sale and </a:t>
            </a:r>
            <a:r>
              <a:rPr lang="en"/>
              <a:t>discount</a:t>
            </a:r>
            <a:r>
              <a:rPr lang="en"/>
              <a:t> notifications.</a:t>
            </a:r>
            <a:endParaRPr/>
          </a:p>
        </p:txBody>
      </p:sp>
      <p:sp>
        <p:nvSpPr>
          <p:cNvPr id="452" name="Google Shape;452;p5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3" name="Google Shape;453;p58"/>
          <p:cNvCxnSpPr/>
          <p:nvPr/>
        </p:nvCxnSpPr>
        <p:spPr>
          <a:xfrm>
            <a:off x="2830313" y="215564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58"/>
          <p:cNvCxnSpPr/>
          <p:nvPr/>
        </p:nvCxnSpPr>
        <p:spPr>
          <a:xfrm>
            <a:off x="5407788" y="22166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58"/>
          <p:cNvCxnSpPr/>
          <p:nvPr/>
        </p:nvCxnSpPr>
        <p:spPr>
          <a:xfrm>
            <a:off x="2817713" y="35268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58"/>
          <p:cNvCxnSpPr/>
          <p:nvPr/>
        </p:nvCxnSpPr>
        <p:spPr>
          <a:xfrm>
            <a:off x="5427950" y="3604668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7" name="Google Shape;457;p58"/>
          <p:cNvSpPr txBox="1"/>
          <p:nvPr>
            <p:ph idx="1" type="subTitle"/>
          </p:nvPr>
        </p:nvSpPr>
        <p:spPr>
          <a:xfrm>
            <a:off x="460650" y="33952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Timeloss</a:t>
            </a:r>
            <a:endParaRPr/>
          </a:p>
        </p:txBody>
      </p:sp>
      <p:sp>
        <p:nvSpPr>
          <p:cNvPr id="458" name="Google Shape;458;p58"/>
          <p:cNvSpPr txBox="1"/>
          <p:nvPr>
            <p:ph idx="2" type="body"/>
          </p:nvPr>
        </p:nvSpPr>
        <p:spPr>
          <a:xfrm>
            <a:off x="157650" y="3672550"/>
            <a:ext cx="26634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Automatically </a:t>
            </a:r>
            <a:r>
              <a:rPr lang="en"/>
              <a:t>retrieves</a:t>
            </a:r>
            <a:r>
              <a:rPr lang="en"/>
              <a:t> and sends notifications accordingly.</a:t>
            </a:r>
            <a:endParaRPr/>
          </a:p>
        </p:txBody>
      </p:sp>
      <p:sp>
        <p:nvSpPr>
          <p:cNvPr id="459" name="Google Shape;459;p58"/>
          <p:cNvSpPr txBox="1"/>
          <p:nvPr>
            <p:ph idx="3" type="subTitle"/>
          </p:nvPr>
        </p:nvSpPr>
        <p:spPr>
          <a:xfrm>
            <a:off x="3049000" y="33952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 integration</a:t>
            </a:r>
            <a:endParaRPr/>
          </a:p>
        </p:txBody>
      </p:sp>
      <p:sp>
        <p:nvSpPr>
          <p:cNvPr id="460" name="Google Shape;460;p58"/>
          <p:cNvSpPr txBox="1"/>
          <p:nvPr>
            <p:ph idx="4" type="body"/>
          </p:nvPr>
        </p:nvSpPr>
        <p:spPr>
          <a:xfrm>
            <a:off x="2905600" y="3763000"/>
            <a:ext cx="24135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You can now add your clothes and other accessories onto </a:t>
            </a:r>
            <a:r>
              <a:rPr lang="en"/>
              <a:t>yourself</a:t>
            </a:r>
            <a:r>
              <a:rPr lang="en"/>
              <a:t> that you have stored in your inventory.</a:t>
            </a:r>
            <a:endParaRPr/>
          </a:p>
        </p:txBody>
      </p:sp>
      <p:sp>
        <p:nvSpPr>
          <p:cNvPr id="461" name="Google Shape;461;p58"/>
          <p:cNvSpPr txBox="1"/>
          <p:nvPr>
            <p:ph idx="5" type="subTitle"/>
          </p:nvPr>
        </p:nvSpPr>
        <p:spPr>
          <a:xfrm>
            <a:off x="5633900" y="33952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Specialisation</a:t>
            </a:r>
            <a:endParaRPr/>
          </a:p>
        </p:txBody>
      </p:sp>
      <p:sp>
        <p:nvSpPr>
          <p:cNvPr id="462" name="Google Shape;462;p58"/>
          <p:cNvSpPr txBox="1"/>
          <p:nvPr>
            <p:ph idx="6" type="body"/>
          </p:nvPr>
        </p:nvSpPr>
        <p:spPr>
          <a:xfrm>
            <a:off x="5637075" y="3818188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It will note down how many times customer bought the product and how many times used or thrown due to not liking it.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9"/>
          <p:cNvSpPr txBox="1"/>
          <p:nvPr>
            <p:ph idx="1" type="body"/>
          </p:nvPr>
        </p:nvSpPr>
        <p:spPr>
          <a:xfrm>
            <a:off x="452575" y="2059600"/>
            <a:ext cx="41193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/>
              <a:t>It uses AI algorithms such as object detection, bar code scanning and text inputs such as OCR to add correct entries to database.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/>
              <a:t>Intuitive UI design makes the software </a:t>
            </a:r>
            <a:r>
              <a:rPr lang="en"/>
              <a:t>appealing</a:t>
            </a:r>
            <a:r>
              <a:rPr lang="en"/>
              <a:t> and satisfying to use.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/>
              <a:t>This system is tailored into various designs each specifically for the </a:t>
            </a:r>
            <a:r>
              <a:rPr lang="en"/>
              <a:t>industry</a:t>
            </a:r>
            <a:r>
              <a:rPr lang="en"/>
              <a:t> it serves.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/>
              <a:t>Provides customers with company information offers and other details.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erson working on a laptop while holding a smartphone." id="468" name="Google Shape;468;p5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877" l="0" r="0" t="5877"/>
          <a:stretch/>
        </p:blipFill>
        <p:spPr>
          <a:xfrm>
            <a:off x="5039775" y="203250"/>
            <a:ext cx="3905400" cy="2298600"/>
          </a:xfrm>
          <a:prstGeom prst="roundRect">
            <a:avLst>
              <a:gd fmla="val 16667" name="adj"/>
            </a:avLst>
          </a:prstGeom>
        </p:spPr>
      </p:pic>
      <p:pic>
        <p:nvPicPr>
          <p:cNvPr descr="Office workers collaborating around a computer." id="469" name="Google Shape;469;p59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3531" l="0" r="0" t="3531"/>
          <a:stretch/>
        </p:blipFill>
        <p:spPr>
          <a:xfrm>
            <a:off x="5039775" y="2624675"/>
            <a:ext cx="3905400" cy="2298600"/>
          </a:xfrm>
          <a:prstGeom prst="roundRect">
            <a:avLst>
              <a:gd fmla="val 16667" name="adj"/>
            </a:avLst>
          </a:prstGeom>
        </p:spPr>
      </p:pic>
      <p:sp>
        <p:nvSpPr>
          <p:cNvPr id="470" name="Google Shape;470;p59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Unique Selling Point</a:t>
            </a:r>
            <a:endParaRPr/>
          </a:p>
        </p:txBody>
      </p:sp>
      <p:sp>
        <p:nvSpPr>
          <p:cNvPr id="471" name="Google Shape;471;p59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0"/>
          <p:cNvSpPr txBox="1"/>
          <p:nvPr>
            <p:ph idx="1" type="body"/>
          </p:nvPr>
        </p:nvSpPr>
        <p:spPr>
          <a:xfrm>
            <a:off x="452575" y="2059600"/>
            <a:ext cx="41193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and automation market is now on the rise with new models being released everyday for different computational purposes.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is the best </a:t>
            </a:r>
            <a:r>
              <a:rPr lang="en"/>
              <a:t>opportunity</a:t>
            </a:r>
            <a:r>
              <a:rPr lang="en"/>
              <a:t> to make use of these pieces of techniques and software,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provide the comfort people are looking for in today’s time and future proofing for the future generation.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 in IT industry is talking about AI.</a:t>
            </a:r>
            <a:endParaRPr/>
          </a:p>
        </p:txBody>
      </p:sp>
      <p:sp>
        <p:nvSpPr>
          <p:cNvPr id="477" name="Google Shape;477;p60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Why now?</a:t>
            </a:r>
            <a:endParaRPr/>
          </a:p>
        </p:txBody>
      </p:sp>
      <p:sp>
        <p:nvSpPr>
          <p:cNvPr id="478" name="Google Shape;478;p6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9" name="Google Shape;479;p60" title="AI &amp; Automation in the futu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9775" y="2571750"/>
            <a:ext cx="3905400" cy="2313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60" title="Gemini_Generated_Image_gqo3p2gqo3p2gqo3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3950" y="132925"/>
            <a:ext cx="3811226" cy="2266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1"/>
          <p:cNvSpPr txBox="1"/>
          <p:nvPr>
            <p:ph type="title"/>
          </p:nvPr>
        </p:nvSpPr>
        <p:spPr>
          <a:xfrm>
            <a:off x="2788800" y="596800"/>
            <a:ext cx="3759300" cy="12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Target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</a:t>
            </a:r>
            <a:endParaRPr/>
          </a:p>
        </p:txBody>
      </p:sp>
      <p:sp>
        <p:nvSpPr>
          <p:cNvPr id="486" name="Google Shape;486;p61"/>
          <p:cNvSpPr txBox="1"/>
          <p:nvPr>
            <p:ph idx="7" type="body"/>
          </p:nvPr>
        </p:nvSpPr>
        <p:spPr>
          <a:xfrm>
            <a:off x="570475" y="187542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700"/>
              <a:t>Pharmaceutical</a:t>
            </a:r>
            <a:r>
              <a:rPr lang="en" sz="1700"/>
              <a:t> industries and all </a:t>
            </a:r>
            <a:r>
              <a:rPr lang="en" sz="1700"/>
              <a:t>industries</a:t>
            </a:r>
            <a:r>
              <a:rPr lang="en" sz="1700"/>
              <a:t> with warehouses. Households as well as office break rooms and  vending machines. Supermarkets as well as </a:t>
            </a:r>
            <a:r>
              <a:rPr lang="en" sz="1700"/>
              <a:t>grocery</a:t>
            </a:r>
            <a:r>
              <a:rPr lang="en" sz="1700"/>
              <a:t> shops all around the world.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6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8" name="Google Shape;488;p61"/>
          <p:cNvSpPr txBox="1"/>
          <p:nvPr/>
        </p:nvSpPr>
        <p:spPr>
          <a:xfrm>
            <a:off x="4806575" y="1875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89" name="Google Shape;489;p61"/>
          <p:cNvSpPr txBox="1"/>
          <p:nvPr>
            <p:ph idx="7" type="body"/>
          </p:nvPr>
        </p:nvSpPr>
        <p:spPr>
          <a:xfrm>
            <a:off x="4996450" y="2038700"/>
            <a:ext cx="3455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Industrial management systems such as in hotels and </a:t>
            </a:r>
            <a:r>
              <a:rPr lang="en" sz="1700"/>
              <a:t>restaurants</a:t>
            </a:r>
            <a:r>
              <a:rPr lang="en" sz="1700"/>
              <a:t> where inventory management is crucial and can’t be avoided.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Warehouses that store food supplies and canteens.</a:t>
            </a:r>
            <a:endParaRPr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